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5" autoAdjust="0"/>
  </p:normalViewPr>
  <p:slideViewPr>
    <p:cSldViewPr snapToGrid="0">
      <p:cViewPr varScale="1">
        <p:scale>
          <a:sx n="107" d="100"/>
          <a:sy n="107" d="100"/>
        </p:scale>
        <p:origin x="6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D8E93-146C-4EC6-A6EB-D6C69B428B0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AF453-3A5A-485E-8347-113CBE22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841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AF453-3A5A-485E-8347-113CBE222D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22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AF453-3A5A-485E-8347-113CBE222D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22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F7A7-CC40-4F55-ABD9-CCD68216EE1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DC1F-9B1C-4A73-9E33-1B206B4C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8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F7A7-CC40-4F55-ABD9-CCD68216EE1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DC1F-9B1C-4A73-9E33-1B206B4C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4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F7A7-CC40-4F55-ABD9-CCD68216EE1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DC1F-9B1C-4A73-9E33-1B206B4C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F7A7-CC40-4F55-ABD9-CCD68216EE1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DC1F-9B1C-4A73-9E33-1B206B4C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03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F7A7-CC40-4F55-ABD9-CCD68216EE1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DC1F-9B1C-4A73-9E33-1B206B4C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12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F7A7-CC40-4F55-ABD9-CCD68216EE1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DC1F-9B1C-4A73-9E33-1B206B4C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F7A7-CC40-4F55-ABD9-CCD68216EE1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DC1F-9B1C-4A73-9E33-1B206B4C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67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F7A7-CC40-4F55-ABD9-CCD68216EE1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DC1F-9B1C-4A73-9E33-1B206B4C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0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F7A7-CC40-4F55-ABD9-CCD68216EE1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DC1F-9B1C-4A73-9E33-1B206B4C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4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F7A7-CC40-4F55-ABD9-CCD68216EE1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DC1F-9B1C-4A73-9E33-1B206B4C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6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F7A7-CC40-4F55-ABD9-CCD68216EE1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DC1F-9B1C-4A73-9E33-1B206B4C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03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3F7A7-CC40-4F55-ABD9-CCD68216EE1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7DC1F-9B1C-4A73-9E33-1B206B4C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4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ns0:Relationships xmlns:ns0="http://schemas.openxmlformats.org/package/2006/relationships"><ns0:Relationship Id="rId3" Type="http://schemas.openxmlformats.org/officeDocument/2006/relationships/image" Target="../media/image2.png" /><ns0:Relationship Id="rId2" Type="http://schemas.openxmlformats.org/officeDocument/2006/relationships/image" Target="../media/image1.jpg" /><ns0:Relationship Id="rId1" Type="http://schemas.openxmlformats.org/officeDocument/2006/relationships/slideLayout" Target="../slideLayouts/slideLayout1.xml" /></ns0:Relationships>
</file>

<file path=ppt/slides/_rels/slide2.xml.rels><ns0:Relationships xmlns:ns0="http://schemas.openxmlformats.org/package/2006/relationships"><ns0:Relationship Id="rId3" Type="http://schemas.openxmlformats.org/officeDocument/2006/relationships/image" Target="../media/image3.png" /><ns0:Relationship Id="rId2" Type="http://schemas.openxmlformats.org/officeDocument/2006/relationships/image" Target="../media/image1.jpg" /><ns0:Relationship Id="rId1" Type="http://schemas.openxmlformats.org/officeDocument/2006/relationships/slideLayout" Target="../slideLayouts/slideLayout2.xml" /></ns0:Relationships>
</file>

<file path=ppt/slides/_rels/slide3.xml.rels><ns0:Relationships xmlns:ns0="http://schemas.openxmlformats.org/package/2006/relationships"><ns0:Relationship Id="rId3" Type="http://schemas.openxmlformats.org/officeDocument/2006/relationships/image" Target="../media/image1.jpg" /><ns0:Relationship Id="rId7" Type="http://schemas.openxmlformats.org/officeDocument/2006/relationships/image" Target="../media/image7.png" /><ns0:Relationship Id="rId2" Type="http://schemas.openxmlformats.org/officeDocument/2006/relationships/notesSlide" Target="../notesSlides/notesSlide1.xml" /><ns0:Relationship Id="rId1" Type="http://schemas.openxmlformats.org/officeDocument/2006/relationships/slideLayout" Target="../slideLayouts/slideLayout2.xml" /><ns0:Relationship Id="rId6" Type="http://schemas.openxmlformats.org/officeDocument/2006/relationships/image" Target="../media/image6.png" /><ns0:Relationship Id="rId5" Type="http://schemas.openxmlformats.org/officeDocument/2006/relationships/image" Target="../media/image5.png" /><ns0:Relationship Id="rId4" Type="http://schemas.openxmlformats.org/officeDocument/2006/relationships/image" Target="../media/image4.jpeg" /></ns0:Relationships>
</file>

<file path=ppt/slides/_rels/slide4.xml.rels><ns0:Relationships xmlns:ns0="http://schemas.openxmlformats.org/package/2006/relationships"><ns0:Relationship Id="rId3" Type="http://schemas.openxmlformats.org/officeDocument/2006/relationships/image" Target="../media/image1.jpg" /><ns0:Relationship Id="rId2" Type="http://schemas.openxmlformats.org/officeDocument/2006/relationships/notesSlide" Target="../notesSlides/notesSlide2.xml" /><ns0:Relationship Id="rId1" Type="http://schemas.openxmlformats.org/officeDocument/2006/relationships/slideLayout" Target="../slideLayouts/slideLayout2.xml" /><ns0:Relationship Id="rId5" Type="http://schemas.openxmlformats.org/officeDocument/2006/relationships/image" Target="../media/image9.png" /><ns0:Relationship Id="rId4" Type="http://schemas.openxmlformats.org/officeDocument/2006/relationships/image" Target="../media/image8.png" /></ns0:Relationships>
</file>

<file path=ppt/slides/slide1.xml><?xml version="1.0" encoding="utf-8"?>
<ns0:sld xmlns:ns0="http://schemas.openxmlformats.org/presentationml/2006/main" xmlns:ns1="http://schemas.openxmlformats.org/drawingml/2006/main" xmlns:ns3="http://schemas.microsoft.com/office/drawing/2010/main" xmlns:ns4="smNativeData" xmlns:ns5="http://schemas.microsoft.com/office/powerpoint/2010/main" xmlns:r="http://schemas.openxmlformats.org/officeDocument/2006/relationships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pic>
        <ns0:nvPicPr>
          <ns0:cNvPr id="4" name="Рисунок 3"/>
          <ns0:cNvPicPr>
            <ns1:picLocks noChangeAspect="1"/>
          </ns0:cNvPicPr>
          <ns0:nvPr/>
        </ns0:nvPicPr>
        <ns0:blipFill>
          <ns1:blip r:embed="rId2">
            <ns1:extLst>
              <ns1:ext uri="{28A0092B-C50C-407E-A947-70E740481C1C}">
                <ns3:useLocalDpi val="0"/>
              </ns1:ext>
            </ns1:extLst>
          </ns1:blip>
          <ns1:stretch>
            <ns1:fillRect/>
          </ns1:stretch>
        </ns0:blipFill>
        <ns0:spPr>
          <ns1:xfrm>
            <ns1:off x="145657" y="267037"/>
            <ns1:ext cx="12192000" cy="6858000"/>
          </ns1:xfrm>
          <ns1:prstGeom prst="rect">
            <ns1:avLst/>
          </ns1:prstGeom>
        </ns0:spPr>
      </ns0:pic>
      <ns0:sp>
        <ns0:nvSpPr>
          <ns0:cNvPr id="2" name="Заголовок 1"/>
          <ns0:cNvSpPr>
            <ns1:spLocks noGrp="1"/>
          </ns0:cNvSpPr>
          <ns0:nvPr>
            <ns0:ph type="ctrTitle"/>
          </ns0:nvPr>
        </ns0:nvSpPr>
        <ns0:spPr>
          <ns1:xfrm>
            <ns1:off x="1506245" y="1354503"/>
            <ns1:ext cx="9144000" cy="1720159"/>
          </ns1:xfrm>
        </ns0:spPr>
        <ns0:txBody>
          <ns1:bodyPr>
            <ns1:normAutofit/>
          </ns1:bodyPr>
          <ns1:lstStyle/>
          <ns1:p>
            <ns1:pPr eaLnBrk="0" hangingPunct="0">
              <ns1:tabLst>
                <ns1:tab pos="3489325" algn="l"/>
              </ns1:tabLst>
            </ns1:pPr>
            <ns1:r>
              <ns1:rPr lang="ru-RU" sz="1000" dirty="0" smtClean="0">
                <ns1:latin typeface="Times New Roman" pitchFamily="18" charset="0"/>
                <ns1:cs typeface="Times New Roman" pitchFamily="18" charset="0"/>
              </ns1:rPr>
              <ns1:t>РЕСЕЙДІҢ БІЛІМ ЖӘНЕ ҒЫЛЫМ МИНИСТРЛІГІ</ns1:t>
            </ns1:r>
            <ns1:br>
              <ns1:rPr lang="ru-RU" sz="1000" dirty="0" smtClean="0">
                <ns1:latin typeface="Times New Roman" pitchFamily="18" charset="0"/>
                <ns1:cs typeface="Times New Roman" pitchFamily="18" charset="0"/>
              </ns1:rPr>
            </ns1:br>
            <ns1:r>
              <ns1:rPr lang="ru-RU" sz="1200" dirty="0" smtClean="0">
                <ns1:latin typeface="Times New Roman" pitchFamily="18" charset="0"/>
                <ns1:cs typeface="Times New Roman" pitchFamily="18" charset="0"/>
              </ns1:rPr>
              <ns1:t>Федералдық </ns1:t>
            </ns1:r>
            <ns1:r>
              <ns1:rPr lang="ru-RU" sz="1200" dirty="0">
                <ns1:latin typeface="Times New Roman" pitchFamily="18" charset="0"/>
                <ns1:cs typeface="Times New Roman" pitchFamily="18" charset="0"/>
              </ns1:rPr>
              <ns1:t>мемлекеттік бюджеттік </ns1:t>
            </ns1:r>
            <ns1:br>
              <ns1:rPr lang="ru-RU" sz="1200" dirty="0">
                <ns1:latin typeface="Times New Roman" pitchFamily="18" charset="0"/>
                <ns1:cs typeface="Times New Roman" pitchFamily="18" charset="0"/>
              </ns1:rPr>
            </ns1:br>
            <ns1:r>
              <ns1:rPr lang="ru-RU" sz="1200" dirty="0">
                <ns1:latin typeface="Times New Roman" pitchFamily="18" charset="0"/>
                <ns1:cs typeface="Times New Roman" pitchFamily="18" charset="0"/>
              </ns1:rPr>
              <ns1:t>жоғары білімнің білім беру мекемесі</ns1:t>
            </ns1:r>
            <ns1:br>
              <ns1:rPr lang="ru-RU" sz="1200" dirty="0">
                <ns1:latin typeface="Times New Roman" pitchFamily="18" charset="0"/>
                <ns1:cs typeface="Times New Roman" pitchFamily="18" charset="0"/>
              </ns1:rPr>
            </ns1:br>
            <ns1:r>
              <ns1:rPr lang="ru-RU" sz="1200" b="1" dirty="0">
                <ns1:latin typeface="Times New Roman" pitchFamily="18" charset="0"/>
                <ns1:cs typeface="Times New Roman" pitchFamily="18" charset="0"/>
              </ns1:rPr>
              <ns1:t>"Челябі мемлекеттік университеті"</ns1:t>
            </ns1:r>
            <ns1:r>
              <ns1:rPr lang="ru-RU" sz="1200" dirty="0">
                <ns1:latin typeface="Times New Roman" pitchFamily="18" charset="0"/>
                <ns1:cs typeface="Times New Roman" pitchFamily="18" charset="0"/>
              </ns1:rPr>
              <ns1:t/>
            </ns1:r>
            <ns1:br>
              <ns1:rPr lang="ru-RU" sz="1200" dirty="0">
                <ns1:latin typeface="Times New Roman" pitchFamily="18" charset="0"/>
                <ns1:cs typeface="Times New Roman" pitchFamily="18" charset="0"/>
              </ns1:rPr>
            </ns1:br>
            <ns1:r>
              <ns1:rPr lang="ru-RU" sz="1200" b="1" dirty="0">
                <ns1:latin typeface="Times New Roman" pitchFamily="18" charset="0"/>
                <ns1:cs typeface="Times New Roman" pitchFamily="18" charset="0"/>
              </ns1:rPr>
              <ns1:t>("ФМБОУ ЖБ"</ns1:t>
            </ns1:r>
            <ns1:r>
              <ns1:rPr lang="ru-RU" sz="1200" b="1" dirty="0" err="1">
                <ns1:latin typeface="Times New Roman" pitchFamily="18" charset="0"/>
                <ns1:cs typeface="Times New Roman" pitchFamily="18" charset="0"/>
              </ns1:rPr>
              <ns1:t>ЧелМУ</ns1:t>
            </ns1:r>
            <ns1:r>
              <ns1:rPr lang="ru-RU" sz="1200" b="1" dirty="0">
                <ns1:latin typeface="Times New Roman" pitchFamily="18" charset="0"/>
                <ns1:cs typeface="Times New Roman" pitchFamily="18" charset="0"/>
              </ns1:rPr>
              <ns1:t>»)</ns1:t>
            </ns1:r>
            <ns1:r>
              <ns1:rPr lang="ru-RU" sz="1200" dirty="0">
                <ns1:latin typeface="Times New Roman" pitchFamily="18" charset="0"/>
                <ns1:cs typeface="Times New Roman" pitchFamily="18" charset="0"/>
              </ns1:rPr>
              <ns1:t/>
            </ns1:r>
            <ns1:br>
              <ns1:rPr lang="ru-RU" sz="1200" dirty="0">
                <ns1:latin typeface="Times New Roman" pitchFamily="18" charset="0"/>
                <ns1:cs typeface="Times New Roman" pitchFamily="18" charset="0"/>
              </ns1:rPr>
            </ns1:br>
            <ns1:r>
              <ns1:rPr lang="ru-RU" sz="1200" b="1" dirty="0">
                <ns1:latin typeface="Times New Roman" pitchFamily="18" charset="0"/>
                <ns1:cs typeface="Times New Roman" pitchFamily="18" charset="0"/>
              </ns1:rPr>
              <ns1:t/>
            </ns1:r>
            <ns1:br>
              <ns1:rPr lang="ru-RU" sz="1200" b="1" dirty="0">
                <ns1:latin typeface="Times New Roman" pitchFamily="18" charset="0"/>
                <ns1:cs typeface="Times New Roman" pitchFamily="18" charset="0"/>
              </ns1:rPr>
            </ns1:br>
            <ns1:r>
              <ns1:rPr lang="ru-RU" sz="1200" b="1" dirty="0" err="1">
                <ns1:latin typeface="Times New Roman" pitchFamily="18" charset="0"/>
                <ns1:cs typeface="Times New Roman" pitchFamily="18" charset="0"/>
              </ns1:rPr>
              <ns1:t>Қостанай</ns1:t>
            </ns1:r>
            <ns1:r>
              <ns1:rPr lang="ru-RU" sz="1200" b="1" dirty="0">
                <ns1:latin typeface="Times New Roman" pitchFamily="18" charset="0"/>
                <ns1:cs typeface="Times New Roman" pitchFamily="18" charset="0"/>
              </ns1:rPr>
              <ns1:t> филиал</ns1:t>
            </ns1:r>
            <ns1:r>
              <ns1:rPr lang="ru-RU" sz="1200" dirty="0">
                <ns1:latin typeface="Times New Roman" pitchFamily="18" charset="0"/>
                <ns1:cs typeface="Times New Roman" pitchFamily="18" charset="0"/>
              </ns1:rPr>
              <ns1:t/>
            </ns1:r>
            <ns1:br>
              <ns1:rPr lang="ru-RU" sz="1200" dirty="0">
                <ns1:latin typeface="Times New Roman" pitchFamily="18" charset="0"/>
                <ns1:cs typeface="Times New Roman" pitchFamily="18" charset="0"/>
              </ns1:rPr>
            </ns1:br>
            <ns1:r>
              <ns1:rPr lang="ru-RU" sz="1200" dirty="0">
                <ns1:latin typeface="Times New Roman" pitchFamily="18" charset="0"/>
                <ns1:cs typeface="Times New Roman" pitchFamily="18" charset="0"/>
              </ns1:rPr>
              <ns1:t/>
            </ns1:r>
            <ns1:br>
              <ns1:rPr lang="ru-RU" sz="1200" dirty="0">
                <ns1:latin typeface="Times New Roman" pitchFamily="18" charset="0"/>
                <ns1:cs typeface="Times New Roman" pitchFamily="18" charset="0"/>
              </ns1:rPr>
            </ns1:br>
            <ns1:r>
              <ns1:rPr lang="ru-RU" sz="1200" dirty="0">
                <ns1:latin typeface="Times New Roman" pitchFamily="18" charset="0"/>
                <ns1:cs typeface="Times New Roman" pitchFamily="18" charset="0"/>
              </ns1:rPr>
              <ns1:t>Кафедра </ns1:t>
            </ns1:r>
            <ns1:r>
              <ns1:rPr lang="ru-RU" sz="1200" dirty="0" smtClean="0">
                <ns1:latin typeface="Times New Roman" pitchFamily="18" charset="0"/>
                <ns1:cs typeface="Times New Roman" pitchFamily="18" charset="0"/>
              </ns1:rPr>
              <ns1:t>филологиялар</ns1:t>
            </ns1:r>
            <ns1:r>
              <ns1:rPr lang="ru-RU" sz="1200" dirty="0">
                <ns1:latin typeface="Times New Roman" pitchFamily="18" charset="0"/>
                <ns1:cs typeface="Times New Roman" pitchFamily="18" charset="0"/>
              </ns1:rPr>
              <ns1:t/>
            </ns1:r>
            <ns1:br>
              <ns1:rPr lang="ru-RU" sz="1200" dirty="0">
                <ns1:latin typeface="Times New Roman" pitchFamily="18" charset="0"/>
                <ns1:cs typeface="Times New Roman" pitchFamily="18" charset="0"/>
              </ns1:rPr>
            </ns1:br>
            <ns1:endParaRPr lang="ru-RU" sz="1200" dirty="0"/>
          </ns1:p>
        </ns0:txBody>
      </ns0:sp>
      <ns0:sp>
        <ns0:nvSpPr>
          <ns0:cNvPr id="3" name="Подзаголовок 2"/>
          <ns0:cNvSpPr>
            <ns1:spLocks noGrp="1"/>
          </ns0:cNvSpPr>
          <ns0:nvPr>
            <ns0:ph type="subTitle" idx="1"/>
          </ns0:nvPr>
        </ns0:nvSpPr>
        <ns0:spPr>
          <ns1:xfrm>
            <ns1:off x="5389479" y="4799052"/>
            <ns1:ext cx="6621354" cy="1647729"/>
          </ns1:xfrm>
        </ns0:spPr>
        <ns0:txBody>
          <ns1:bodyPr>
            <ns1:normAutofit/>
          </ns1:bodyPr>
          <ns1:lstStyle/>
          <ns1:p>
            <ns1:pPr algn="l">
              <ns1:lnSpc>
                <ns1:spcPct val="100000"/>
              </ns1:lnSpc>
              <ns1:spcBef>
                <ns1:spcPts val="0"/>
              </ns1:spcBef>
              <ns1:spcAft>
                <ns1:spcPts val="0"/>
              </ns1:spcAft>
            </ns1:pPr>
            <ns1:r>
              <ns1:rPr lang="ru-RU" sz="2100" b="1" dirty="0" smtClean="0">
                <ns1:latin typeface="Times New Roman" pitchFamily="18" charset="0"/>
                <ns1:cs typeface="Times New Roman" pitchFamily="18" charset="0"/>
              </ns1:rPr>
              <ns1:t>Жоба жетекшісі: </ns1:t>
            </ns1:r>
          </ns1:p>
          <ns1:p>
            <ns1:pPr algn="l">
              <ns1:lnSpc>
                <ns1:spcPct val="100000"/>
              </ns1:lnSpc>
              <ns1:spcBef>
                <ns1:spcPts val="0"/>
              </ns1:spcBef>
              <ns1:spcAft>
                <ns1:spcPts val="0"/>
              </ns1:spcAft>
            </ns1:pPr>
            <ns1:r>
              <ns1:rPr lang="ru-RU" sz="2100" dirty="0" smtClean="0">
                <ns1:latin typeface="Times New Roman" pitchFamily="18" charset="0"/>
                <ns1:cs typeface="Times New Roman" pitchFamily="18" charset="0"/>
              </ns1:rPr>
              <ns1:t>Елена </ns1:t>
            </ns1:r>
            <ns1:r>
              <ns1:rPr lang="ru-RU" sz="2100" dirty="0" smtClean="0">
                <ns1:latin typeface="Times New Roman" pitchFamily="18" charset="0"/>
                <ns1:cs typeface="Times New Roman" pitchFamily="18" charset="0"/>
              </ns1:rPr>
              <ns1:t>Эдуардқызы </ns1:t>
            </ns1:r>
            <ns1:r>
              <ns1:rPr lang="ru-RU" sz="2100" dirty="0" err="1" smtClean="0">
                <ns1:latin typeface="Times New Roman" pitchFamily="18" charset="0"/>
                <ns1:cs typeface="Times New Roman" pitchFamily="18" charset="0"/>
              </ns1:rPr>
              <ns1:t>Штукина</ns1:t>
            </ns1:r>
            <ns1:r>
              <ns1:rPr lang="ru-RU" sz="2100" dirty="0" smtClean="0">
                <ns1:latin typeface="Times New Roman" pitchFamily="18" charset="0"/>
                <ns1:cs typeface="Times New Roman" pitchFamily="18" charset="0"/>
              </ns1:rPr>
              <ns1:t>, филология ғылымдарының кандидаты, филология кафедрасының профессоры</ns1:t>
            </ns1:r>
            <ns1:endParaRPr lang="ru-RU" sz="2100" dirty="0">
              <ns1:latin typeface="Times New Roman" pitchFamily="18" charset="0"/>
              <ns1:cs typeface="Times New Roman" pitchFamily="18" charset="0"/>
            </ns1:endParaRPr>
          </ns1:p>
        </ns0:txBody>
      </ns0:sp>
      <ns0:sp>
        <ns0:nvSpPr>
          <ns0:cNvPr id="5" name="Заголовок 1"/>
          <ns0:cNvSpPr txBox="1">
            <ns1:spLocks/>
          </ns0:cNvSpPr>
          <ns0:nvPr/>
        </ns0:nvSpPr>
        <ns0:spPr>
          <ns1:xfrm>
            <ns1:off x="626531" y="3696037"/>
            <ns1:ext cx="11230251" cy="1545880"/>
          </ns1:xfrm>
          <ns1:prstGeom prst="rect">
            <ns1:avLst/>
          </ns1:prstGeom>
        </ns0:spPr>
        <ns0:txBody>
          <ns1:bodyPr vert="horz" lIns="91440" tIns="45720" rIns="91440" bIns="45720" rtlCol="0" anchor="b">
            <ns1:normAutofit/>
          </ns1:bodyPr>
          <ns1:lstStyle>
            <ns1:lvl1pPr algn="ctr" defTabSz="914400" rtl="0" eaLnBrk="1" latinLnBrk="0" hangingPunct="1">
              <ns1:lnSpc>
                <ns1:spcPct val="90000"/>
              </ns1:lnSpc>
              <ns1:spcBef>
                <ns1:spcPct val="0"/>
              </ns1:spcBef>
              <ns1:buNone/>
              <ns1:defRPr sz="6000" kern="1200">
                <ns1:solidFill>
                  <ns1:schemeClr val="tx1"/>
                </ns1:solidFill>
                <ns1:latin typeface="+mj-lt"/>
                <ns1:ea typeface="+mj-ea"/>
                <ns1:cs typeface="+mj-cs"/>
              </ns1:defRPr>
            </ns1:lvl1pPr>
          </ns1:lstStyle>
          <ns1:p>
            <ns1:pPr algn="just" eaLnBrk="0" hangingPunct="0">
              <ns1:tabLst>
                <ns1:tab pos="3489325" algn="l"/>
              </ns1:tabLst>
            </ns1:pPr>
            <ns1:r>
              <ns1:rPr lang="ru-RU" sz="2400" b="1" dirty="0" smtClean="0">
                <ns1:latin typeface="Times New Roman" pitchFamily="18" charset="0"/>
                <ns1:cs typeface="Times New Roman" pitchFamily="18" charset="0"/>
              </ns1:rPr>
              <ns1:t>Қызмет бағыты: </ns1:t>
            </ns1:r>
            <ns1:r>
              <ns1:rPr lang="ru-RU" sz="2400" dirty="0">
                <ns1:latin typeface="Times New Roman"/>
                <ns1:ea typeface="Times New Roman"/>
              </ns1:rPr>
              <ns1:t>тілдік ортаны зерттеу </ns1:t>
            </ns1:r>
            <ns1:r>
              <ns1:rPr lang="ru-RU" sz="2400" dirty="0" smtClean="0">
                <ns1:latin typeface="Times New Roman" pitchFamily="18" charset="0"/>
                <ns1:cs typeface="Times New Roman" pitchFamily="18" charset="0"/>
              </ns1:rPr>
              <ns1:t>көпмәдениетті </ns1:t>
            </ns1:r>
            <ns1:r>
              <ns1:rPr lang="ru-RU" sz="2400" dirty="0">
                <ns1:latin typeface="Times New Roman" pitchFamily="18" charset="0"/>
                <ns1:cs typeface="Times New Roman" pitchFamily="18" charset="0"/>
              </ns1:rPr>
              <ns1:t>социумның (бұқаралық ақпарат құралдарының мәтіндері </ns1:t>
            </ns1:r>
            <ns1:r>
              <ns1:rPr lang="ru-RU" sz="2400" dirty="0" smtClean="0">
                <ns1:latin typeface="Times New Roman" pitchFamily="18" charset="0"/>
                <ns1:cs typeface="Times New Roman" pitchFamily="18" charset="0"/>
              </ns1:rPr>
              <ns1:t>коммуникациялар) ішінде </ns1:t>
            </ns1:r>
            <ns1:r>
              <ns1:rPr lang="ru-RU" sz="2400" dirty="0">
                <ns1:latin typeface="Times New Roman" pitchFamily="18" charset="0"/>
                <ns1:cs typeface="Times New Roman" pitchFamily="18" charset="0"/>
              </ns1:rPr>
              <ns1:t>практикалық қызмет саласында </ns1:t>
            </ns1:r>
            <ns1:r>
              <ns1:rPr lang="ru-RU" sz="2400" dirty="0" smtClean="0">
                <ns1:latin typeface="Times New Roman" pitchFamily="18" charset="0"/>
                <ns1:cs typeface="Times New Roman" pitchFamily="18" charset="0"/>
              </ns1:rPr>
              <ns1:t>лингвистика</ns1:t>
            </ns1:r>
            <ns1:endParaRPr lang="ru-RU" sz="2400" dirty="0">
              <ns1:latin typeface="Times New Roman" pitchFamily="18" charset="0"/>
              <ns1:cs typeface="Times New Roman" pitchFamily="18" charset="0"/>
            </ns1:endParaRPr>
          </ns1:p>
          <ns1:p>
            <ns1:pPr algn="just" eaLnBrk="0" hangingPunct="0">
              <ns1:tabLst>
                <ns1:tab pos="3489325" algn="l"/>
              </ns1:tabLst>
            </ns1:pPr>
            <ns1:endParaRPr lang="ru-RU" sz="2400" b="1" dirty="0" smtClean="0">
              <ns1:latin typeface="Times New Roman" pitchFamily="18" charset="0"/>
              <ns1:cs typeface="Times New Roman" pitchFamily="18" charset="0"/>
            </ns1:endParaRPr>
          </ns1:p>
          <ns1:p>
            <ns1:pPr eaLnBrk="0" hangingPunct="0">
              <ns1:tabLst>
                <ns1:tab pos="3489325" algn="l"/>
              </ns1:tabLst>
            </ns1:pPr>
            <ns1:r>
              <ns1:rPr lang="ru-RU" sz="2400" dirty="0" smtClean="0">
                <ns1:latin typeface="Times New Roman" pitchFamily="18" charset="0"/>
                <ns1:cs typeface="Times New Roman" pitchFamily="18" charset="0"/>
              </ns1:rPr>
              <ns1:t> </ns1:t>
            </ns1:r>
            <ns1:endParaRPr lang="ru-RU" sz="2400" dirty="0"/>
          </ns1:p>
        </ns0:txBody>
      </ns0:sp>
      <ns0:pic>
        <ns0:nvPicPr>
          <ns0:cNvPr id="6" name="Picture 2"/>
          <ns0:cNvPicPr>
            <ns1:picLocks noChangeAspect="1"/>
            <ns1:extLst>
              <ns1:ext uri="smNativeData">
                <ns4:smNativeData val="SMDATA_18_4Mo/Z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DYjAAAAAAAATjgAAJkSAAAQAAAAJgAAAAgAAAD//////////zAAAAAUAAAAAAAAAAAA//8AAAEAAAD//wAAAQA="/>
              </ns1:ext>
            </ns1:extLst>
          </ns0:cNvPicPr>
          <ns0:nvPr/>
        </ns0:nvPicPr>
        <ns0:blipFill>
          <ns1:blip r:embed="rId3"/>
          <ns1:stretch>
            <ns1:fillRect/>
          </ns1:stretch>
        </ns0:blipFill>
        <ns0:spPr>
          <ns1:xfrm>
            <ns1:off x="9940063" y="186663"/>
            <ns1:ext cx="2070770" cy="2197615"/>
          </ns1:xfrm>
          <ns1:prstGeom prst="rect">
            <ns1:avLst/>
          </ns1:prstGeom>
          <ns1:noFill/>
          <ns1:ln>
            <ns1:noFill/>
          </ns1:ln>
          <ns1:effectLst/>
        </ns0:spPr>
      </ns0:pic>
      <ns0:sp>
        <ns0:nvSpPr>
          <ns0:cNvPr id="7" name="Заголовок 1"/>
          <ns0:cNvSpPr txBox="1">
            <ns1:spLocks/>
          </ns0:cNvSpPr>
          <ns0:nvPr/>
        </ns0:nvSpPr>
        <ns0:spPr>
          <ns1:xfrm>
            <ns1:off x="640397" y="3065252"/>
            <ns1:ext cx="10875696" cy="527147"/>
          </ns1:xfrm>
          <ns1:prstGeom prst="rect">
            <ns1:avLst/>
          </ns1:prstGeom>
        </ns0:spPr>
        <ns0:txBody>
          <ns1:bodyPr vert="horz" lIns="91440" tIns="45720" rIns="91440" bIns="45720" rtlCol="0" anchor="b">
            <ns1:noAutofit/>
          </ns1:bodyPr>
          <ns1:lstStyle>
            <ns1:lvl1pPr algn="ctr" defTabSz="914400" rtl="0" eaLnBrk="1" latinLnBrk="0" hangingPunct="1">
              <ns1:lnSpc>
                <ns1:spcPct val="90000"/>
              </ns1:lnSpc>
              <ns1:spcBef>
                <ns1:spcPct val="0"/>
              </ns1:spcBef>
              <ns1:buNone/>
              <ns1:defRPr sz="6000" kern="1200">
                <ns1:solidFill>
                  <ns1:schemeClr val="tx1"/>
                </ns1:solidFill>
                <ns1:latin typeface="+mj-lt"/>
                <ns1:ea typeface="+mj-ea"/>
                <ns1:cs typeface="+mj-cs"/>
              </ns1:defRPr>
            </ns1:lvl1pPr>
          </ns1:lstStyle>
          <ns1:p>
            <ns1:r>
              <ns1:rPr lang="ru-RU" sz="2400" b="1" dirty="0" smtClean="0">
                <ns1:latin typeface="Times New Roman" pitchFamily="18" charset="0"/>
                <ns1:cs typeface="Times New Roman" pitchFamily="18" charset="0"/>
              </ns1:rPr>
              <ns1:t>Әлеуметтік жоба: </ns1:t>
            </ns1:r>
            <ns1:r>
              <ns1:rPr lang="ru-RU" sz="2400" b="1" i="1" dirty="0" smtClean="0">
                <ns1:latin typeface="Times New Roman" pitchFamily="18" charset="0"/>
                <ns1:cs typeface="Times New Roman" pitchFamily="18" charset="0"/>
              </ns1:rPr>
              <ns1:t>Сауатты қала</ns1:t>
            </ns1:r>
            <ns1:endParaRPr lang="ru-RU" sz="2400" b="1" i="1" dirty="0">
              <ns1:latin typeface="Times New Roman" pitchFamily="18" charset="0"/>
              <ns1:cs typeface="Times New Roman" pitchFamily="18" charset="0"/>
            </ns1:endParaRPr>
          </ns1:p>
        </ns0:txBody>
      </ns0:sp>
    </ns0:spTree>
    <ns0:extLst>
      <ns0:ext uri="{BB962C8B-B14F-4D97-AF65-F5344CB8AC3E}">
        <ns5:creationId val="1779915760"/>
      </ns0:ext>
    </ns0:extLst>
  </ns0:cSld>
  <ns0:clrMapOvr>
    <ns1:masterClrMapping/>
  </ns0:clrMapOvr>
  <ns0:timing>
    <ns0:tnLst>
      <ns0:par>
        <ns0:cTn id="1" dur="indefinite" restart="never" nodeType="tmRoot"/>
      </ns0:par>
    </ns0:tnLst>
  </ns0:timing>
</ns0:sld>
</file>

<file path=ppt/slides/slide2.xml><?xml version="1.0" encoding="utf-8"?>
<ns0:sld xmlns:ns0="http://schemas.openxmlformats.org/presentationml/2006/main" xmlns:ns1="http://schemas.openxmlformats.org/drawingml/2006/main" xmlns:ns3="http://schemas.microsoft.com/office/drawing/2010/main" xmlns:ns4="http://schemas.microsoft.com/office/powerpoint/2010/main" xmlns:r="http://schemas.openxmlformats.org/officeDocument/2006/relationships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pic>
        <ns0:nvPicPr>
          <ns0:cNvPr id="4" name="Рисунок 3"/>
          <ns0:cNvPicPr>
            <ns1:picLocks noChangeAspect="1"/>
          </ns0:cNvPicPr>
          <ns0:nvPr/>
        </ns0:nvPicPr>
        <ns0:blipFill>
          <ns1:blip r:embed="rId2">
            <ns1:extLst>
              <ns1:ext uri="{28A0092B-C50C-407E-A947-70E740481C1C}">
                <ns3:useLocalDpi val="0"/>
              </ns1:ext>
            </ns1:extLst>
          </ns1:blip>
          <ns1:stretch>
            <ns1:fillRect/>
          </ns1:stretch>
        </ns0:blipFill>
        <ns0:spPr>
          <ns1:xfrm>
            <ns1:off x="0" y="0"/>
            <ns1:ext cx="12192000" cy="6858000"/>
          </ns1:xfrm>
          <ns1:prstGeom prst="rect">
            <ns1:avLst/>
          </ns1:prstGeom>
        </ns0:spPr>
      </ns0:pic>
      <ns0:sp>
        <ns0:nvSpPr>
          <ns0:cNvPr id="2" name="Заголовок 1"/>
          <ns0:cNvSpPr>
            <ns1:spLocks noGrp="1"/>
          </ns0:cNvSpPr>
          <ns0:nvPr>
            <ns0:ph type="title"/>
          </ns0:nvPr>
        </ns0:nvSpPr>
        <ns0:spPr>
          <ns1:xfrm>
            <ns1:off x="745253" y="2276246"/>
            <ns1:ext cx="10875696" cy="1325563"/>
          </ns1:xfrm>
        </ns0:spPr>
        <ns0:txBody>
          <ns1:bodyPr>
            <ns1:noAutofit/>
          </ns1:bodyPr>
          <ns1:lstStyle/>
          <ns1:p>
            <ns1:pPr algn="just"/>
            <ns1:r>
              <ns1:rPr lang="ru-RU" sz="2400" b="1" dirty="0" smtClean="0">
                <ns1:latin typeface="Times New Roman" pitchFamily="18" charset="0"/>
                <ns1:cs typeface="Times New Roman" pitchFamily="18" charset="0"/>
              </ns1:rPr>
              <ns1:t>Жобаның мақсаты: </ns1:t>
            </ns1:r>
            <ns1:r>
              <ns1:rPr lang="ru-RU" sz="2400" dirty="0" smtClean="0">
                <ns1:latin typeface="Times New Roman" pitchFamily="18" charset="0"/>
                <ns1:cs typeface="Times New Roman" pitchFamily="18" charset="0"/>
              </ns1:rPr>
              <ns1:t>тарту </ns1:t>
            </ns1:r>
            <ns1:r>
              <ns1:rPr lang="ru-RU" sz="2400" dirty="0">
                <ns1:latin typeface="Times New Roman" pitchFamily="18" charset="0"/>
                <ns1:cs typeface="Times New Roman" pitchFamily="18" charset="0"/>
              </ns1:rPr>
              <ns1:t>ғылыми және іскерлік ынтымақтастық шеңберінде оқытушылардың, мектеп мұғалімдерінің, студенттер мен оқушылардың қатысуымен лингвистикалық мәселелерді талқылай отырып, тілдің нормативтілігі мәселелеріне жұртшылықтың назарын аудару.</ns1:t>
            </ns1:r>
          </ns1:p>
        </ns0:txBody>
      </ns0:sp>
      <ns0:sp>
        <ns0:nvSpPr>
          <ns0:cNvPr id="3" name="Объект 2"/>
          <ns0:cNvSpPr>
            <ns1:spLocks noGrp="1"/>
          </ns0:cNvSpPr>
          <ns0:nvPr>
            <ns0:ph idx="1"/>
          </ns0:nvPr>
        </ns0:nvSpPr>
        <ns0:spPr>
          <ns1:xfrm>
            <ns1:off x="658152" y="3709919"/>
            <ns1:ext cx="10875696" cy="2408661"/>
          </ns1:xfrm>
        </ns0:spPr>
        <ns0:txBody>
          <ns1:bodyPr>
            <ns1:normAutofit/>
          </ns1:bodyPr>
          <ns1:lstStyle/>
          <ns1:p>
            <ns1:pPr marL="0" indent="0">
              <ns1:buNone/>
            </ns1:pPr>
            <ns1:r>
              <ns1:rPr lang="ru-RU" sz="2400" b="1" dirty="0" smtClean="0">
                <ns1:latin typeface="Times New Roman" pitchFamily="18" charset="0"/>
                <ns1:cs typeface="Times New Roman" pitchFamily="18" charset="0"/>
              </ns1:rPr>
              <ns1:t>Міндеттер</ns1:t>
            </ns1:r>
            <ns1:r>
              <ns1:rPr lang="ru-RU" sz="2400" b="1" dirty="0">
                <ns1:latin typeface="Times New Roman" pitchFamily="18" charset="0"/>
                <ns1:cs typeface="Times New Roman" pitchFamily="18" charset="0"/>
              </ns1:rPr>
              <ns1:t>: </ns1:t>
            </ns1:r>
          </ns1:p>
          <ns1:p>
            <ns1:pPr marL="514350" indent="-514350" algn="just">
              <ns1:lnSpc>
                <ns1:spcPct val="100000"/>
              </ns1:lnSpc>
              <ns1:spcBef>
                <ns1:spcPts val="0"/>
              </ns1:spcBef>
              <ns1:buFont typeface="+mj-lt"/>
              <ns1:buAutoNum type="arabicParenR"/>
            </ns1:pPr>
            <ns1:r>
              <ns1:rPr lang="ru-RU" sz="2400" dirty="0" smtClean="0">
                <ns1:latin typeface="Times New Roman" pitchFamily="18" charset="0"/>
                <ns1:cs typeface="Times New Roman" pitchFamily="18" charset="0"/>
              </ns1:rPr>
              <ns1:t>арттыру </ns1:t>
            </ns1:r>
            <ns1:r>
              <ns1:rPr lang="ru-RU" sz="2400" dirty="0">
                <ns1:latin typeface="Times New Roman" pitchFamily="18" charset="0"/>
                <ns1:cs typeface="Times New Roman" pitchFamily="18" charset="0"/>
              </ns1:rPr>
              <ns1:t>мүшелердің сауаттылығының жалпы деңгейінің </ns1:t>
            </ns1:r>
            <ns1:r>
              <ns1:rPr lang="ru-RU" sz="2400" dirty="0" err="1">
                <ns1:latin typeface="Times New Roman" pitchFamily="18" charset="0"/>
                <ns1:cs typeface="Times New Roman" pitchFamily="18" charset="0"/>
              </ns1:rPr>
              <ns1:t>лингвомәдени</ns1:t>
            </ns1:r>
            <ns1:r>
              <ns1:rPr lang="ru-RU" sz="2400" dirty="0">
                <ns1:latin typeface="Times New Roman" pitchFamily="18" charset="0"/>
                <ns1:cs typeface="Times New Roman" pitchFamily="18" charset="0"/>
              </ns1:rPr>
              <ns1:t> қоғамдастықтар;</ns1:t>
            </ns1:r>
          </ns1:p>
          <ns1:p>
            <ns1:pPr marL="514350" indent="-514350" algn="just">
              <ns1:lnSpc>
                <ns1:spcPct val="100000"/>
              </ns1:lnSpc>
              <ns1:spcBef>
                <ns1:spcPts val="0"/>
              </ns1:spcBef>
              <ns1:buFont typeface="+mj-lt"/>
              <ns1:buAutoNum type="arabicParenR"/>
            </ns1:pPr>
            <ns1:r>
              <ns1:rPr lang="ru-RU" sz="2400" dirty="0" smtClean="0">
                <ns1:latin typeface="Times New Roman" pitchFamily="18" charset="0"/>
                <ns1:cs typeface="Times New Roman" pitchFamily="18" charset="0"/>
              </ns1:rPr>
              <ns1:t>волонтерлік </ns1:t>
            </ns1:r>
            <ns1:r>
              <ns1:rPr lang="ru-RU" sz="2400" dirty="0">
                <ns1:latin typeface="Times New Roman" pitchFamily="18" charset="0"/>
                <ns1:cs typeface="Times New Roman" pitchFamily="18" charset="0"/>
              </ns1:rPr>
              <ns1:t>Жобаның әлеуметтік желідегі парақшасындағы консалтингтік қызметтер </ns1:t>
            </ns1:r>
            <ns1:r>
              <ns1:rPr lang="ru-RU" sz="2400" dirty="0" err="1">
                <ns1:latin typeface="Times New Roman" pitchFamily="18" charset="0"/>
                <ns1:cs typeface="Times New Roman" pitchFamily="18" charset="0"/>
              </ns1:rPr>
              <ns1:t>Instagram</ns1:t>
            </ns1:r>
            <ns1:r>
              <ns1:rPr lang="ru-RU" sz="2400" dirty="0">
                <ns1:latin typeface="Times New Roman" pitchFamily="18" charset="0"/>
                <ns1:cs typeface="Times New Roman" pitchFamily="18" charset="0"/>
              </ns1:rPr>
              <ns1:t> https://www.instagram.com/gramotno_v_kst/;</ns1:t>
            </ns1:r>
          </ns1:p>
          <ns1:p>
            <ns1:pPr marL="514350" indent="-514350" algn="just">
              <ns1:lnSpc>
                <ns1:spcPct val="100000"/>
              </ns1:lnSpc>
              <ns1:spcBef>
                <ns1:spcPts val="0"/>
              </ns1:spcBef>
              <ns1:buFont typeface="+mj-lt"/>
              <ns1:buAutoNum type="arabicParenR"/>
            </ns1:pPr>
            <ns1:r>
              <ns1:rPr lang="ru-RU" sz="2400" dirty="0" smtClean="0">
                <ns1:latin typeface="Times New Roman" pitchFamily="18" charset="0"/>
                <ns1:cs typeface="Times New Roman" pitchFamily="18" charset="0"/>
              </ns1:rPr>
              <ns1:t>азаматтық-патриоттық </ns1:t>
            </ns1:r>
            <ns1:r>
              <ns1:rPr lang="ru-RU" sz="2400" dirty="0">
                <ns1:latin typeface="Times New Roman" pitchFamily="18" charset="0"/>
                <ns1:cs typeface="Times New Roman" pitchFamily="18" charset="0"/>
              </ns1:rPr>
              <ns1:t>жастарды тәрбиелеу және мәдени дамыту.</ns1:t>
            </ns1:r>
          </ns1:p>
          <ns1:p>
            <ns1:endParaRPr lang="ru-RU" dirty="0"/>
          </ns1:p>
          <ns1:p>
            <ns1:endParaRPr lang="ru-RU" dirty="0"/>
          </ns1:p>
        </ns0:txBody>
      </ns0:sp>
      <ns0:pic>
        <ns0:nvPicPr>
          <ns0:cNvPr id="5" name="Рисунок 4"/>
          <ns0:cNvPicPr>
            <ns1:picLocks noChangeAspect="1"/>
          </ns0:cNvPicPr>
          <ns0:nvPr/>
        </ns0:nvPicPr>
        <ns0:blipFill>
          <ns1:blip r:embed="rId3"/>
          <ns1:stretch>
            <ns1:fillRect/>
          </ns1:stretch>
        </ns0:blipFill>
        <ns0:spPr>
          <ns1:xfrm>
            <ns1:off x="9842251" y="89520"/>
            <ns1:ext cx="2237426" cy="2097206"/>
          </ns1:xfrm>
          <ns1:prstGeom prst="rect">
            <ns1:avLst/>
          </ns1:prstGeom>
        </ns0:spPr>
      </ns0:pic>
    </ns0:spTree>
    <ns0:extLst>
      <ns0:ext uri="{BB962C8B-B14F-4D97-AF65-F5344CB8AC3E}">
        <ns4:creationId val="296792789"/>
      </ns0:ext>
    </ns0:extLst>
  </ns0:cSld>
  <ns0:clrMapOvr>
    <ns1:masterClrMapping/>
  </ns0:clrMapOvr>
  <ns0:timing>
    <ns0:tnLst>
      <ns0:par>
        <ns0:cTn id="1" dur="indefinite" restart="never" nodeType="tmRoot"/>
      </ns0:par>
    </ns0:tnLst>
  </ns0:timing>
</ns0:sld>
</file>

<file path=ppt/slides/slide3.xml><?xml version="1.0" encoding="utf-8"?>
<ns0:sld xmlns:ns0="http://schemas.openxmlformats.org/presentationml/2006/main" xmlns:ns1="http://schemas.openxmlformats.org/drawingml/2006/main" xmlns:ns3="http://schemas.microsoft.com/office/drawing/2010/main" xmlns:ns4="smNativeData" xmlns:ns5="http://schemas.microsoft.com/office/powerpoint/2010/main" xmlns:r="http://schemas.openxmlformats.org/officeDocument/2006/relationships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pic>
        <ns0:nvPicPr>
          <ns0:cNvPr id="4" name="Рисунок 3"/>
          <ns0:cNvPicPr>
            <ns1:picLocks noChangeAspect="1"/>
          </ns0:cNvPicPr>
          <ns0:nvPr/>
        </ns0:nvPicPr>
        <ns0:blipFill>
          <ns1:blip r:embed="rId3">
            <ns1:extLst>
              <ns1:ext uri="{28A0092B-C50C-407E-A947-70E740481C1C}">
                <ns3:useLocalDpi val="0"/>
              </ns1:ext>
            </ns1:extLst>
          </ns1:blip>
          <ns1:stretch>
            <ns1:fillRect/>
          </ns1:stretch>
        </ns0:blipFill>
        <ns0:spPr>
          <ns1:xfrm>
            <ns1:off x="267036" y="0"/>
            <ns1:ext cx="12192000" cy="6858000"/>
          </ns1:xfrm>
          <ns1:prstGeom prst="rect">
            <ns1:avLst/>
          </ns1:prstGeom>
        </ns0:spPr>
      </ns0:pic>
      <ns0:sp>
        <ns0:nvSpPr>
          <ns0:cNvPr id="2" name="Заголовок 1"/>
          <ns0:cNvSpPr>
            <ns1:spLocks noGrp="1"/>
          </ns0:cNvSpPr>
          <ns0:nvPr>
            <ns0:ph type="title"/>
          </ns0:nvPr>
        </ns0:nvSpPr>
        <ns0:spPr>
          <ns1:xfrm>
            <ns1:off x="267036" y="1254527"/>
            <ns1:ext cx="11571612" cy="922232"/>
          </ns1:xfrm>
        </ns0:spPr>
        <ns0:txBody>
          <ns1:bodyPr>
            <ns1:noAutofit/>
          </ns1:bodyPr>
          <ns1:lstStyle/>
          <ns1:p>
            <ns1:pPr indent="450000" algn="just">
              <ns1:lnSpc>
                <ns1:spcPct val="100000"/>
              </ns1:lnSpc>
            </ns1:pPr>
            <ns1:r>
              <ns1:rPr lang="ru-RU" sz="2400" b="1" dirty="0">
                <ns1:latin typeface="Times New Roman" pitchFamily="18" charset="0"/>
                <ns1:cs typeface="Times New Roman" pitchFamily="18" charset="0"/>
              </ns1:rPr>
              <ns1:t>Қатысушылар </ns1:t>
            </ns1:r>
            <ns1:r>
              <ns1:rPr lang="ru-RU" sz="2400" b="1" dirty="0" smtClean="0">
                <ns1:latin typeface="Times New Roman" pitchFamily="18" charset="0"/>
                <ns1:cs typeface="Times New Roman" pitchFamily="18" charset="0"/>
              </ns1:rPr>
              <ns1:t>жобаның: </ns1:t>
            </ns1:r>
            <ns1:r>
              <ns1:rPr lang="ru-RU" sz="2400" dirty="0" smtClean="0">
                <ns1:latin typeface="Times New Roman" pitchFamily="18" charset="0"/>
                <ns1:cs typeface="Times New Roman" pitchFamily="18" charset="0"/>
              </ns1:rPr>
              <ns1:t>оқытушылар </ns1:t>
            </ns1:r>
            <ns1:r>
              <ns1:rPr lang="ru-RU" sz="2400" dirty="0">
                <ns1:latin typeface="Times New Roman" pitchFamily="18" charset="0"/>
                <ns1:cs typeface="Times New Roman" pitchFamily="18" charset="0"/>
              </ns1:rPr>
              <ns1:t>және студенттер </ns1:t>
            </ns1:r>
            <ns1:r>
              <ns1:rPr lang="ru-RU" sz="2400" dirty="0" smtClean="0">
                <ns1:latin typeface="Times New Roman" pitchFamily="18" charset="0"/>
                <ns1:cs typeface="Times New Roman" pitchFamily="18" charset="0"/>
              </ns1:rPr>
              <ns1:t>бағыттар </ns1:t>
            </ns1:r>
            <ns1:r>
              <ns1:rPr lang="ru-RU" sz="2400" dirty="0" err="1" smtClean="0">
                <ns1:latin typeface="Times New Roman" pitchFamily="18" charset="0"/>
                <ns1:cs typeface="Times New Roman" pitchFamily="18" charset="0"/>
              </ns1:rPr>
              <ns1:t>дайындықтар</ns1:t>
            </ns1:r>
            <ns1:r>
              <ns1:rPr lang="ru-RU" sz="2400" dirty="0" smtClean="0">
                <ns1:latin typeface="Times New Roman" pitchFamily="18" charset="0"/>
                <ns1:cs typeface="Times New Roman" pitchFamily="18" charset="0"/>
              </ns1:rPr>
              <ns1:t> 45.03.01 </ns1:t>
            </ns1:r>
            <ns1:r>
              <ns1:rPr lang="ru-RU" sz="2400" dirty="0">
                <ns1:latin typeface="Times New Roman" pitchFamily="18" charset="0"/>
                <ns1:cs typeface="Times New Roman" pitchFamily="18" charset="0"/>
              </ns1:rPr>
              <ns1:t>Филология </ns1:t>
            </ns1:r>
            <ns1:r>
              <ns1:rPr lang="ru-RU" sz="2400" dirty="0" err="1" smtClean="0">
                <ns1:latin typeface="Times New Roman" pitchFamily="18" charset="0"/>
                <ns1:cs typeface="Times New Roman" pitchFamily="18" charset="0"/>
              </ns1:rPr>
              <ns1:t>Қостанай облысының</ns1:t>
            </ns1:r>
            <ns1:r>
              <ns1:rPr lang="ru-RU" sz="2400" dirty="0" smtClean="0">
                <ns1:latin typeface="Times New Roman" pitchFamily="18" charset="0"/>
                <ns1:cs typeface="Times New Roman" pitchFamily="18" charset="0"/>
              </ns1:rPr>
              <ns1:t> ФСБЭУ филиалының </ns1:t>
            </ns1:r>
            <ns1:r>
              <ns1:rPr lang="ru-RU" sz="2400" dirty="0">
                <ns1:latin typeface="Times New Roman" pitchFamily="18" charset="0"/>
                <ns1:cs typeface="Times New Roman" pitchFamily="18" charset="0"/>
              </ns1:rPr>
              <ns1:t>ВО"Челябі мемлекеттік университеті</ns1:t>
            </ns1:r>
            <ns1:r>
              <ns1:rPr lang="ru-RU" sz="2400" dirty="0" smtClean="0">
                <ns1:latin typeface="Times New Roman" pitchFamily="18" charset="0"/>
                <ns1:cs typeface="Times New Roman" pitchFamily="18" charset="0"/>
              </ns1:rPr>
              <ns1:t>».</ns1:t>
            </ns1:r>
            <ns1:endParaRPr lang="ru-RU" sz="2400" dirty="0">
              <ns1:latin typeface="Times New Roman" pitchFamily="18" charset="0"/>
              <ns1:cs typeface="Times New Roman" pitchFamily="18" charset="0"/>
            </ns1:endParaRPr>
          </ns1:p>
        </ns0:txBody>
      </ns0:sp>
      <ns0:pic>
        <ns0:nvPicPr>
          <ns0:cNvPr id="5" name="Picture 7" descr="C:\Users\Студент\Desktop\6e37ab09-2f3c-48b6-acf5-fea2f6588b61.jpg"/>
          <ns0:cNvPicPr>
            <ns1:picLocks noGrp="1" noChangeAspect="1"/>
            <ns1:extLst>
              <ns1:ext uri="smNativeData">
                <ns4:smNativeData val="SMDATA_18_4Mo/Z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BHgAAAGgAAAAAAAAAAAAAAAAAAAAAAAAAAAAAABAnAAAQJwAAAAAAAAAAAAAAAAAAAAAAAAAAAAAAAAAAAAAAALEAAAAU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HgOAADrCgAA+icAAO4bAAAQAAAAJgAAAAgAAAD//////////zAAAAAUAAAAAAAAAAAA//8AAAEAAAD//wAAAQA="/>
              </ns1:ext>
            </ns1:extLst>
          </ns0:cNvPicPr>
          <ns0:nvPr>
            <ns0:ph idx="1"/>
          </ns0:nvPr>
        </ns0:nvPicPr>
        <ns0:blipFill>
          <ns1:blip r:embed="rId4"/>
          <ns1:stretch>
            <ns1:fillRect/>
          </ns1:stretch>
        </ns0:blipFill>
        <ns0:spPr>
          <ns1:xfrm>
            <ns1:off x="6536816" y="2112916"/>
            <ns1:ext cx="3741351" cy="2632168"/>
          </ns1:xfrm>
          <ns1:prstGeom prst="rect">
            <ns1:avLst/>
          </ns1:prstGeom>
          <ns1:noFill/>
          <ns1:ln>
            <ns1:noFill/>
          </ns1:ln>
          <ns1:effectLst>
            <ns1:softEdge rad="112395"/>
          </ns1:effectLst>
        </ns0:spPr>
      </ns0:pic>
      <ns0:pic>
        <ns0:nvPicPr>
          <ns0:cNvPr id="6" name="Picture 3"/>
          <ns0:cNvPicPr>
            <ns1:picLocks noChangeAspect="1"/>
            <ns1:extLst>
              <ns1:ext uri="smNativeData">
                <ns4:smNativeData val="SMDATA_18_4Mo/Z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0gGl6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NMSAAAYCAAAcyQAADIlAAAQAAAAJgAAAAgAAAD//////////zAAAAAUAAAAAAAAAAAA//8AAAEAAAD//wAAAQA="/>
              </ns1:ext>
            </ns1:extLst>
          </ns0:cNvPicPr>
          <ns0:nvPr/>
        </ns0:nvPicPr>
        <ns0:blipFill>
          <ns1:blip r:embed="rId5" cstate="print"/>
          <ns1:stretch>
            <ns1:fillRect/>
          </ns1:stretch>
        </ns0:blipFill>
        <ns0:spPr>
          <ns1:xfrm>
            <ns1:off x="3159917" y="2176759"/>
            <ns1:ext cx="3275999" cy="4029833"/>
          </ns1:xfrm>
          <ns1:prstGeom prst="rect">
            <ns1:avLst/>
          </ns1:prstGeom>
          <ns1:noFill/>
          <ns1:ln>
            <ns1:noFill/>
          </ns1:ln>
          <ns1:effectLst/>
        </ns0:spPr>
      </ns0:pic>
      <ns0:pic>
        <ns0:nvPicPr>
          <ns0:cNvPr id="7" name="Picture 2"/>
          <ns0:cNvPicPr>
            <ns1:picLocks noChangeAspect="1"/>
            <ns1:extLst>
              <ns1:ext uri="smNativeData">
                <ns4:smNativeData val="SMDATA_18_4Mo/Z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KkAAAAmCAAA7BAAAGMlAAAQAAAAJgAAAAgAAAD//////////zAAAAAUAAAAAAAAAAAA//8AAAEAAAD//wAAAQA="/>
              </ns1:ext>
            </ns1:extLst>
          </ns0:cNvPicPr>
          <ns0:nvPr/>
        </ns0:nvPicPr>
        <ns0:blipFill>
          <ns1:blip r:embed="rId6"/>
          <ns1:stretch>
            <ns1:fillRect/>
          </ns1:stretch>
        </ns0:blipFill>
        <ns0:spPr>
          <ns1:xfrm>
            <ns1:off x="267036" y="2303816"/>
            <ns1:ext cx="2643505" cy="3658066"/>
          </ns1:xfrm>
          <ns1:prstGeom prst="rect">
            <ns1:avLst/>
          </ns1:prstGeom>
          <ns1:noFill/>
          <ns1:ln>
            <ns1:noFill/>
          </ns1:ln>
          <ns1:effectLst/>
        </ns0:spPr>
      </ns0:pic>
      <ns0:pic>
        <ns0:nvPicPr>
          <ns0:cNvPr id="3" name="Рисунок 2"/>
          <ns0:cNvPicPr>
            <ns1:picLocks noChangeAspect="1"/>
          </ns0:cNvPicPr>
          <ns0:nvPr/>
        </ns0:nvPicPr>
        <ns0:blipFill>
          <ns1:blip r:embed="rId7"/>
          <ns1:stretch>
            <ns1:fillRect/>
          </ns1:stretch>
        </ns0:blipFill>
        <ns0:spPr>
          <ns1:xfrm>
            <ns1:off x="10278167" y="3408285"/>
            <ns1:ext cx="2103302" cy="2798307"/>
          </ns1:xfrm>
          <ns1:prstGeom prst="rect">
            <ns1:avLst/>
          </ns1:prstGeom>
        </ns0:spPr>
      </ns0:pic>
    </ns0:spTree>
    <ns0:extLst>
      <ns0:ext uri="{BB962C8B-B14F-4D97-AF65-F5344CB8AC3E}">
        <ns5:creationId val="4244199231"/>
      </ns0:ext>
    </ns0:extLst>
  </ns0:cSld>
  <ns0:clrMapOvr>
    <ns1:masterClrMapping/>
  </ns0:clrMapOvr>
  <ns0:timing>
    <ns0:tnLst>
      <ns0:par>
        <ns0:cTn id="1" dur="indefinite" restart="never" nodeType="tmRoot"/>
      </ns0:par>
    </ns0:tnLst>
  </ns0:timing>
</ns0:sld>
</file>

<file path=ppt/slides/slide4.xml><?xml version="1.0" encoding="utf-8"?>
<ns0:sld xmlns:ns0="http://schemas.openxmlformats.org/presentationml/2006/main" xmlns:ns1="http://schemas.openxmlformats.org/drawingml/2006/main" xmlns:ns3="http://schemas.microsoft.com/office/drawing/2010/main" xmlns:ns4="smNativeData" xmlns:ns5="http://schemas.microsoft.com/office/powerpoint/2010/main" xmlns:r="http://schemas.openxmlformats.org/officeDocument/2006/relationships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pic>
        <ns0:nvPicPr>
          <ns0:cNvPr id="4" name="Рисунок 3"/>
          <ns0:cNvPicPr>
            <ns1:picLocks noChangeAspect="1"/>
          </ns0:cNvPicPr>
          <ns0:nvPr/>
        </ns0:nvPicPr>
        <ns0:blipFill>
          <ns1:blip r:embed="rId3">
            <ns1:extLst>
              <ns1:ext uri="{28A0092B-C50C-407E-A947-70E740481C1C}">
                <ns3:useLocalDpi val="0"/>
              </ns1:ext>
            </ns1:extLst>
          </ns1:blip>
          <ns1:stretch>
            <ns1:fillRect/>
          </ns1:stretch>
        </ns0:blipFill>
        <ns0:spPr>
          <ns1:xfrm>
            <ns1:off x="0" y="0"/>
            <ns1:ext cx="12192000" cy="6858000"/>
          </ns1:xfrm>
          <ns1:prstGeom prst="rect">
            <ns1:avLst/>
          </ns1:prstGeom>
        </ns0:spPr>
      </ns0:pic>
      <ns0:sp>
        <ns0:nvSpPr>
          <ns0:cNvPr id="2" name="Заголовок 1"/>
          <ns0:cNvSpPr>
            <ns1:spLocks noGrp="1"/>
          </ns0:cNvSpPr>
          <ns0:nvPr>
            <ns0:ph type="title"/>
          </ns0:nvPr>
        </ns0:nvSpPr>
        <ns0:spPr>
          <ns1:xfrm>
            <ns1:off x="263969" y="1837678"/>
            <ns1:ext cx="9157192" cy="3897297"/>
          </ns1:xfrm>
        </ns0:spPr>
        <ns0:txBody>
          <ns1:bodyPr>
            <ns1:noAutofit/>
          </ns1:bodyPr>
          <ns1:lstStyle/>
          <ns1:p>
            <ns1:pPr>
              <ns1:lnSpc>
                <ns1:spcPct val="100000"/>
              </ns1:lnSpc>
              <ns1:spcAft>
                <ns1:spcPts val="0"/>
              </ns1:spcAft>
            </ns1:pPr>
            <ns1:r>
              <ns1:rPr lang="ru-RU" sz="2000" b="1" dirty="0" smtClean="0">
                <ns1:latin typeface="Times New Roman"/>
                <ns1:ea typeface="Times New Roman"/>
                <ns1:cs typeface="Times New Roman"/>
              </ns1:rPr>
              <ns1:t>Күтілетін нәтижелер </ns1:t>
            </ns1:r>
            <ns1:r>
              <ns1:rPr lang="ru-RU" sz="2000" b="1" dirty="0">
                <ns1:latin typeface="Times New Roman"/>
                <ns1:ea typeface="Times New Roman"/>
                <ns1:cs typeface="Times New Roman"/>
              </ns1:rPr>
              <ns1:t>нәтижелер: </ns1:t>
            </ns1:r>
            <ns1:r>
              <ns1:rPr lang="ru-RU" sz="2000" b="1" dirty="0" smtClean="0">
                <ns1:latin typeface="Times New Roman"/>
                <ns1:ea typeface="Times New Roman"/>
                <ns1:cs typeface="Times New Roman"/>
              </ns1:rPr>
              <ns1:t/>
            </ns1:r>
            <ns1:br>
              <ns1:rPr lang="ru-RU" sz="2000" b="1" dirty="0" smtClean="0">
                <ns1:latin typeface="Times New Roman"/>
                <ns1:ea typeface="Times New Roman"/>
                <ns1:cs typeface="Times New Roman"/>
              </ns1:rPr>
            </ns1:br>
            <ns1:r>
              <ns1:rPr lang="ru-RU" sz="2000" dirty="0" smtClean="0">
                <ns1:latin typeface="Times New Roman"/>
                <ns1:ea typeface="Times New Roman"/>
                <ns1:cs typeface="Times New Roman"/>
              </ns1:rPr>
              <ns1:t>жарияланым </ns1:t>
            </ns1:r>
            <ns1:r>
              <ns1:rPr lang="ru-RU" sz="2000" dirty="0">
                <ns1:latin typeface="Times New Roman"/>
                <ns1:ea typeface="Times New Roman"/>
                <ns1:cs typeface="Times New Roman"/>
              </ns1:rPr>
              <ns1:t>оқу құралының атауы </ns1:t>
            </ns1:r>
            <ns1:r>
              <ns1:rPr lang="ru-RU" sz="2000" b="1" i="1" dirty="0">
                <ns1:latin typeface="Times New Roman"/>
                <ns1:ea typeface="Times New Roman"/>
                <ns1:cs typeface="Times New Roman"/>
              </ns1:rPr>
              <ns1:t>"Заманауи көпмәдениетті кеңістіктегі жарнамалық мәтін"</ns1:t>
            </ns1:r>
            <ns1:r>
              <ns1:rPr lang="ru-RU" sz="2000" dirty="0">
                <ns1:latin typeface="Times New Roman"/>
                <ns1:ea typeface="Times New Roman"/>
                <ns1:cs typeface="Times New Roman"/>
              </ns1:rPr>
              <ns1:t>, ол жоғары және орта кәсіптік білім беру ұйымдарында оқытылатын курстар/факультативтер аясында пайдаланылуы мүмкін</ns1:t>
            </ns1:r>
            <ns1:r>
              <ns1:rPr lang="ru-RU" sz="2000" dirty="0" smtClean="0">
                <ns1:latin typeface="Times New Roman"/>
                <ns1:ea typeface="Times New Roman"/>
                <ns1:cs typeface="Times New Roman"/>
              </ns1:rPr>
              <ns1:t>.</ns1:t>
            </ns1:r>
            <ns1:br>
              <ns1:rPr lang="ru-RU" sz="2000" dirty="0" smtClean="0">
                <ns1:latin typeface="Times New Roman"/>
                <ns1:ea typeface="Times New Roman"/>
                <ns1:cs typeface="Times New Roman"/>
              </ns1:rPr>
            </ns1:br>
            <ns1:r>
              <ns1:rPr lang="ru-RU" sz="2000" b="1" i="1" dirty="0" smtClean="0">
                <ns1:latin typeface="Times New Roman"/>
                <ns1:ea typeface="Times New Roman"/>
                <ns1:cs typeface="Times New Roman"/>
              </ns1:rPr>
              <ns1:t>Авторлар</ns1:t>
            </ns1:r>
            <ns1:r>
              <ns1:rPr lang="ru-RU" sz="2000" b="1" i="1" dirty="0" smtClean="0">
                <ns1:latin typeface="Times New Roman"/>
                <ns1:ea typeface="Times New Roman"/>
                <ns1:cs typeface="Times New Roman"/>
              </ns1:rPr>
              <ns1:t>:  </ns1:t>
            </ns1:r>
            <ns1:br>
              <ns1:rPr lang="ru-RU" sz="2000" b="1" i="1" dirty="0" smtClean="0">
                <ns1:latin typeface="Times New Roman"/>
                <ns1:ea typeface="Times New Roman"/>
                <ns1:cs typeface="Times New Roman"/>
              </ns1:rPr>
            </ns1:br>
            <ns1:r>
              <ns1:rPr lang="ru-RU" sz="2000" dirty="0" err="1" smtClean="0">
                <ns1:latin typeface="Times New Roman"/>
                <ns1:ea typeface="Times New Roman"/>
                <ns1:cs typeface="Times New Roman"/>
              </ns1:rPr>
              <ns1:t>Свиркович</ns1:t>
            </ns1:r>
            <ns1:r>
              <ns1:rPr lang="ru-RU" sz="2000" dirty="0" smtClean="0">
                <ns1:latin typeface="Times New Roman"/>
                <ns1:ea typeface="Times New Roman"/>
                <ns1:cs typeface="Times New Roman"/>
              </ns1:rPr>
              <ns1:t> Олеся Владимировна, филология ғылымдарының кандидаты, филология кафедрасының доценті;</ns1:t>
            </ns1:r>
            <ns1:br>
              <ns1:rPr lang="ru-RU" sz="2000" dirty="0" smtClean="0">
                <ns1:latin typeface="Times New Roman"/>
                <ns1:ea typeface="Times New Roman"/>
                <ns1:cs typeface="Times New Roman"/>
              </ns1:rPr>
            </ns1:br>
            <ns1:r>
              <ns1:rPr lang="ru-RU" sz="2000" dirty="0" err="1" smtClean="0">
                <ns1:latin typeface="Times New Roman"/>
                <ns1:ea typeface="Times New Roman"/>
                <ns1:cs typeface="Times New Roman"/>
              </ns1:rPr>
              <ns1:t>Штукина</ns1:t>
            </ns1:r>
            <ns1:r>
              <ns1:rPr lang="ru-RU" sz="2000" dirty="0" smtClean="0">
                <ns1:latin typeface="Times New Roman"/>
                <ns1:ea typeface="Times New Roman"/>
                <ns1:cs typeface="Times New Roman"/>
              </ns1:rPr>
              <ns1:t> Елена Эдуардовна, </ns1:t>
            </ns1:r>
            <ns1:r>
              <ns1:rPr lang="ru-RU" sz="2000" dirty="0">
                <ns1:solidFill>
                  <ns1:prstClr val="black"/>
                </ns1:solidFill>
                <ns1:latin typeface="Times New Roman"/>
                <ns1:ea typeface="Times New Roman"/>
                <ns1:cs typeface="Times New Roman"/>
              </ns1:rPr>
              <ns1:t>филология ғылымдарының кандидаты, </ns1:t>
            </ns1:r>
            <ns1:r>
              <ns1:rPr lang="ru-RU" sz="2000" dirty="0" smtClean="0">
                <ns1:solidFill>
                  <ns1:prstClr val="black"/>
                </ns1:solidFill>
                <ns1:latin typeface="Times New Roman"/>
                <ns1:ea typeface="Times New Roman"/>
                <ns1:cs typeface="Times New Roman"/>
              </ns1:rPr>
              <ns1:t>профессор </ns1:t>
            </ns1:r>
            <ns1:r>
              <ns1:rPr lang="ru-RU" sz="2000" dirty="0">
                <ns1:solidFill>
                  <ns1:prstClr val="black"/>
                </ns1:solidFill>
                <ns1:latin typeface="Times New Roman"/>
                <ns1:ea typeface="Times New Roman"/>
                <ns1:cs typeface="Times New Roman"/>
              </ns1:rPr>
              <ns1:t>кафедралар </ns1:t>
            </ns1:r>
            <ns1:r>
              <ns1:rPr lang="ru-RU" sz="2000" dirty="0" smtClean="0">
                <ns1:solidFill>
                  <ns1:prstClr val="black"/>
                </ns1:solidFill>
                <ns1:latin typeface="Times New Roman"/>
                <ns1:ea typeface="Times New Roman"/>
                <ns1:cs typeface="Times New Roman"/>
              </ns1:rPr>
              <ns1:t>филология ғылымдарының докторы.</ns1:t>
            </ns1:r>
            <ns1:endParaRPr lang="ru-RU" sz="2000" dirty="0"/>
          </ns1:p>
        </ns0:txBody>
      </ns0:sp>
      <ns0:pic>
        <ns0:nvPicPr>
          <ns0:cNvPr id="1028" name="Picture 4"/>
          <ns0:cNvPicPr>
            <ns1:picLocks noChangeAspect="1" noChangeArrowheads="1"/>
          </ns0:cNvPicPr>
          <ns0:nvPr/>
        </ns0:nvPicPr>
        <ns0:blipFill>
          <ns1:blip r:embed="rId4">
            <ns1:extLst>
              <ns1:ext uri="{28A0092B-C50C-407E-A947-70E740481C1C}">
                <ns3:useLocalDpi val="0"/>
              </ns1:ext>
            </ns1:extLst>
          </ns1:blip>
          <ns1:srcRect/>
          <ns1:stretch>
            <ns1:fillRect/>
          </ns1:stretch>
        </ns0:blipFill>
        <ns0:spPr bwMode="auto">
          <ns1:xfrm>
            <ns1:off x="9570394" y="3027285"/>
            <ns1:ext cx="2472373" cy="3175498"/>
          </ns1:xfrm>
          <ns1:prstGeom prst="rect">
            <ns1:avLst/>
          </ns1:prstGeom>
          <ns1:noFill/>
          <ns1:ln>
            <ns1:noFill/>
          </ns1:ln>
          <ns1:effectLst/>
          <ns1:extLst>
            <ns1:ext uri="{909E8E84-426E-40DD-AFC4-6F175D3DCCD1}">
              <ns3:hiddenFill>
                <ns1:solidFill>
                  <ns1:schemeClr val="accent1"/>
                </ns1:solidFill>
              </ns3:hiddenFill>
            </ns1:ext>
            <ns1:ext uri="{91240B29-F687-4F45-9708-019B960494DF}">
              <ns3:hiddenLine w="9525">
                <ns1:solidFill>
                  <ns1:schemeClr val="tx1"/>
                </ns1:solidFill>
                <ns1:miter lim="800000"/>
                <ns1:headEnd/>
                <ns1:tailEnd/>
              </ns3:hiddenLine>
            </ns1:ext>
            <ns1:ext uri="{AF507438-7753-43E0-B8FC-AC1667EBCBE1}">
              <ns3:hiddenEffects>
                <ns1:effectLst>
                  <ns1:outerShdw dist="35921" dir="2700000" algn="ctr" rotWithShape="0">
                    <ns1:schemeClr val="bg2"/>
                  </ns1:outerShdw>
                </ns1:effectLst>
              </ns3:hiddenEffects>
            </ns1:ext>
          </ns1:extLst>
        </ns0:spPr>
      </ns0:pic>
      <ns0:pic>
        <ns0:nvPicPr>
          <ns0:cNvPr id="9" name="Picture 2"/>
          <ns0:cNvPicPr>
            <ns1:picLocks noChangeAspect="1"/>
            <ns1:extLst>
              <ns1:ext uri="smNativeData">
                <ns4:smNativeData val="SMDATA_18_4Mo/Z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cgEw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HMkAABKAgAABTgAAIwTAAAQAAAAJgAAAAgAAAD//////////zAAAAAUAAAAAAAAAAAA//8AAAEAAAD//wAAAQA="/>
              </ns1:ext>
            </ns1:extLst>
          </ns0:cNvPicPr>
          <ns0:nvPr/>
        </ns0:nvPicPr>
        <ns0:blipFill>
          <ns1:blip r:embed="rId5"/>
          <ns1:stretch>
            <ns1:fillRect/>
          </ns1:stretch>
        </ns0:blipFill>
        <ns0:spPr>
          <ns1:xfrm>
            <ns1:off x="9916434" y="44012"/>
            <ns1:ext cx="2241068" cy="2095506"/>
          </ns1:xfrm>
          <ns1:prstGeom prst="rect">
            <ns1:avLst/>
          </ns1:prstGeom>
          <ns1:noFill/>
          <ns1:ln>
            <ns1:noFill/>
          </ns1:ln>
          <ns1:effectLst/>
        </ns0:spPr>
      </ns0:pic>
    </ns0:spTree>
    <ns0:extLst>
      <ns0:ext uri="{BB962C8B-B14F-4D97-AF65-F5344CB8AC3E}">
        <ns5:creationId val="1585315059"/>
      </ns0:ext>
    </ns0:extLst>
  </ns0:cSld>
  <ns0:clrMapOvr>
    <ns1:masterClrMapping/>
  </ns0:clrMapOvr>
  <ns0:timing>
    <ns0:tnLst>
      <ns0:par>
        <ns0:cTn id="1" dur="indefinite" restart="never" nodeType="tmRoot"/>
      </ns0:par>
    </ns0:tnLst>
  </ns0:timing>
</ns0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126</Words>
  <Application>Microsoft Office PowerPoint</Application>
  <PresentationFormat>Широкоэкранный</PresentationFormat>
  <Paragraphs>16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МИНОБРНАУКИ РОССИИ Федеральное государственное бюджетное  образовательное учреждение высшего образования «Челябинский государственный университет» (ФГБОУ ВО «ЧелГУ»)  Костанайский филиал  Кафедра филологии </vt:lpstr>
      <vt:lpstr>Цель проекта: привлечение внимания широкой общественности к вопросам нормативности языка, обсуждения лингвистических проблем  с участием  преподавателей,  учителей школ, студентов и учащихся в рамках научного и делового сотрудничества.</vt:lpstr>
      <vt:lpstr>Участники проекта: преподаватели и студенты направления подготвоки 45.03.01 Филология Костанайского филиала ФГБОУ ВО «Челябинский государственный университет».</vt:lpstr>
      <vt:lpstr>Ожидаемые результаты:  публикация учебного пособия «Рекламный текст в современном поликультурном пространстве», которое может быть использовано в рамках преподаваемых курсов/факультативов в организациях высшего и среднего профессионального образования. Авторы:   Свиркович Олеся Владимировна, кандидат филологических наук, доцент кафедры филологии; Штукина Елена Эдуардовна, кандидат филологических наук, профессор кафедры филологии.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Презентация PowerPoint</dc:title>
  <dc:creator>Yandex.Translate</dc:creator>
  <cp:lastModifiedBy>User</cp:lastModifiedBy>
  <cp:revision>20</cp:revision>
  <dcterms:created xsi:type="dcterms:W3CDTF">2023-12-01T10:44:22Z</dcterms:created>
  <dcterms:modified xsi:type="dcterms:W3CDTF">2024-05-27T04:37:09Z</dcterms:modified>
</cp:coreProperties>
</file>